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D2B989-630F-4AB5-AE1C-75552F07C26D}" v="39" dt="2024-04-23T10:30:55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5A884-7679-2132-4EE4-4FF71026B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C2FFBC-F24B-E577-A48C-49AECA48D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65A93-6B48-D2FA-C81F-F71C379F4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DC306-B57A-EAE0-C666-26A0AD828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5AEE7-810C-0CCB-45E1-83BD4FA45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0771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CD27-4469-4FBA-7EBD-FD650249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4F562-445D-CF69-1072-D9107F2B6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70C92-DB93-F664-66C5-B5C56C57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96C47-A5EA-2C36-FD17-5736BC9BE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56236-0DEE-097C-308A-57F130461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236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5DF3-AB6A-8775-1E8D-CD3BD4F7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0D282-BFA3-6421-107F-6154E2E19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0C519-0BBE-C2BD-236D-D7AB21071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ADFFA-7E6D-11A2-8B07-AFE435D3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55E14-47B7-66C5-7399-47B566164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823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4B11A-A4AD-7798-EBB6-9DB551FB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B8DBF-9A88-3635-D9D0-7CD0B9CA6B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F87E5-F1DC-27E2-FB29-1EB7885CB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A1DA1-BEF5-49F7-F8FB-F7600D473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4FB48-8432-BE0A-651E-605415631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23151-B63F-5B65-B2B1-AC108EA1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942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BFE66-C8BC-66C2-6168-77B1FCE6F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82548-6164-7CEE-6D91-F0BA8E3AB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C9773-6F12-D0C4-04EE-191BB1DE3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BA000F-8B31-38AC-88DF-51F426516E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FD9DFD-25DA-356D-9D2B-ED17FBDC9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59D637-BD24-0023-7A4B-2091E02B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9391FC-D76E-B4FE-8EBC-63B6FC28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F41D9F-059C-CC86-3C54-93579D6E1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573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AF6AD-EC98-39B7-44F9-0F7CB5C65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9AE72-68E6-2B8C-4B2B-8F1A202A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D1AC7-E3ED-FBDE-607B-C280215C3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159FA-4D3E-EC9A-19D6-2706C44B6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869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920CF6-581C-5051-4D88-1F5793459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3E895F-BCAC-7AF2-348F-D8FFC9B6B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8D100-E0D0-3833-21C4-C1FFF0F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814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3670F-7542-1D72-5A96-63B5FABE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4BF2C-35C8-07E8-120A-24FD97CE1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BE2A7-4617-E5C5-B504-88DCD9182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E40D5-AF0A-946A-5E20-C6D46DB3C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A24C1-771C-AD11-06F3-CA6D4777A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B6D03-9EDC-FF1E-0AE9-7521189F6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4896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251B-B7B1-62BC-AA89-6A535FFD6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B0CABA-8C32-3323-CB74-017655510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BA4ED-D2EA-682D-0C04-15129B8E5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901CF-9AD2-3BC5-8536-4E63D4FEE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AF9B3-2537-5105-6D50-1142DE44C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AB832-C5FD-658E-AA2B-59C8703FA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229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F62C2-DE7B-88B0-C936-AEA4CE043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A63281-2B27-6CA5-FC1A-AF3105AE2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8D9C9-69E8-4569-8A28-E6D83DAD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72C8B-3917-934C-8A44-8921D7B59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47B32-9B8E-BEDF-B3B9-8175ABC87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809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3B1AFA-95CE-669A-BFFF-F76EB568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F86B3-E596-451C-0D66-C7132DBEF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3970A-FF46-FBE5-C36C-3AE903CEA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7CF02-5549-924B-386F-8323516FE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17986-F5AF-DB85-8918-41EB50698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691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3C79A3-E837-A71F-C352-4C2578897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E723F-790C-0BD7-7DAD-5363BF1F0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17F9C-E84C-5D84-76F0-35C087204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911679-4925-4CF6-A56E-F56896C23A68}" type="datetimeFigureOut">
              <a:rPr lang="en-IE" smtClean="0"/>
              <a:t>16/05/2024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A3381-EC82-1D81-1885-41226A54A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FDEA6-0DDF-88F4-6924-0B8ED2FA2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36CC38-C442-4B89-B4BC-04E8A39456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030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agallerianazionale.com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B9E1BB-A811-22AB-4CD7-63A5A723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857251"/>
            <a:ext cx="4747280" cy="3098061"/>
          </a:xfrm>
        </p:spPr>
        <p:txBody>
          <a:bodyPr anchor="b">
            <a:normAutofit/>
          </a:bodyPr>
          <a:lstStyle/>
          <a:p>
            <a:pPr algn="l"/>
            <a:r>
              <a:rPr lang="en-GB" sz="4800">
                <a:solidFill>
                  <a:srgbClr val="FFFFFF"/>
                </a:solidFill>
              </a:rPr>
              <a:t>Lucan House Update</a:t>
            </a:r>
            <a:endParaRPr lang="en-IE" sz="4800">
              <a:solidFill>
                <a:srgbClr val="FFFFFF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DF9F7D-AB7E-403B-5976-73E2667B4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208" y="4756265"/>
            <a:ext cx="4393278" cy="1244483"/>
          </a:xfrm>
        </p:spPr>
        <p:txBody>
          <a:bodyPr anchor="t">
            <a:normAutofit fontScale="85000" lnSpcReduction="2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</a:rPr>
              <a:t>Lucan Palmerstown North Clondalkin Area Committee Meeting</a:t>
            </a:r>
          </a:p>
          <a:p>
            <a:pPr algn="l"/>
            <a:r>
              <a:rPr lang="en-GB" dirty="0">
                <a:solidFill>
                  <a:srgbClr val="FFFFFF"/>
                </a:solidFill>
              </a:rPr>
              <a:t> </a:t>
            </a:r>
          </a:p>
          <a:p>
            <a:pPr algn="l"/>
            <a:r>
              <a:rPr lang="en-GB" dirty="0">
                <a:solidFill>
                  <a:srgbClr val="FFFFFF"/>
                </a:solidFill>
              </a:rPr>
              <a:t>23</a:t>
            </a:r>
            <a:r>
              <a:rPr lang="en-GB" baseline="30000" dirty="0">
                <a:solidFill>
                  <a:srgbClr val="FFFFFF"/>
                </a:solidFill>
              </a:rPr>
              <a:t>rd</a:t>
            </a:r>
            <a:r>
              <a:rPr lang="en-GB" dirty="0">
                <a:solidFill>
                  <a:srgbClr val="FFFFFF"/>
                </a:solidFill>
              </a:rPr>
              <a:t> April 2024</a:t>
            </a:r>
            <a:endParaRPr lang="en-IE" dirty="0">
              <a:solidFill>
                <a:srgbClr val="FFFFFF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ar parked in front of a building&#10;&#10;Description automatically generated">
            <a:extLst>
              <a:ext uri="{FF2B5EF4-FFF2-40B4-BE49-F238E27FC236}">
                <a16:creationId xmlns:a16="http://schemas.microsoft.com/office/drawing/2014/main" id="{1918F271-8243-22AC-76A8-12367C255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429" y="2108877"/>
            <a:ext cx="3661424" cy="265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9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EC9D72-4C0A-E6BC-99B1-595B587C1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Lucan House</a:t>
            </a:r>
            <a:endParaRPr lang="en-IE" sz="4000" dirty="0">
              <a:solidFill>
                <a:srgbClr val="FFFFFF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F5C071-BBEA-AF0C-1D4A-77683C2F5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Lucan Village – Rich Natural &amp; Built Heritage </a:t>
            </a:r>
          </a:p>
          <a:p>
            <a:r>
              <a:rPr lang="en-GB" dirty="0"/>
              <a:t>Lucan House intrinsic to Village.</a:t>
            </a:r>
          </a:p>
          <a:p>
            <a:r>
              <a:rPr lang="en-GB" dirty="0"/>
              <a:t>Palladian Villa built in 1772 by Vesey Family</a:t>
            </a:r>
          </a:p>
          <a:p>
            <a:r>
              <a:rPr lang="en-GB" dirty="0"/>
              <a:t>Partly designed by William Chambers</a:t>
            </a:r>
          </a:p>
          <a:p>
            <a:r>
              <a:rPr lang="en-GB" dirty="0"/>
              <a:t>House c.1,425 sqm Gross Internal Area</a:t>
            </a:r>
          </a:p>
          <a:p>
            <a:r>
              <a:rPr lang="en-GB" dirty="0"/>
              <a:t>Detached seven bay two- storey over basement</a:t>
            </a:r>
          </a:p>
          <a:p>
            <a:r>
              <a:rPr lang="en-GB" dirty="0"/>
              <a:t>Partial attic floor over rotunda</a:t>
            </a:r>
          </a:p>
          <a:p>
            <a:r>
              <a:rPr lang="en-GB" dirty="0"/>
              <a:t>Entire contents of house sold at auction in 1925</a:t>
            </a:r>
          </a:p>
          <a:p>
            <a:r>
              <a:rPr lang="en-GB" dirty="0"/>
              <a:t>Italian State interest in the property since1942</a:t>
            </a:r>
          </a:p>
          <a:p>
            <a:r>
              <a:rPr lang="en-GB" dirty="0"/>
              <a:t>Property &amp; part of grounds purchased by Italian</a:t>
            </a:r>
          </a:p>
          <a:p>
            <a:pPr marL="0" indent="0">
              <a:buNone/>
            </a:pPr>
            <a:r>
              <a:rPr lang="en-GB" dirty="0"/>
              <a:t>    State in 1954]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963F06-DA9E-732A-28B1-10BED7B5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0121" y="3575140"/>
            <a:ext cx="3001644" cy="29423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47C0D7F-B5FD-99BA-5CF7-F37EB55AD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068" y="865469"/>
            <a:ext cx="3639456" cy="27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25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C0A6DB-9627-56D5-018E-30280702B3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78" r="9161" b="-2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DD0618-5B01-6456-A1C5-22616C0E54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88" r="15332" b="-1"/>
          <a:stretch/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C53BE-7698-CCAD-6B09-B739F1AB4F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84" r="-4" b="-4"/>
          <a:stretch/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3" name="Freeform: Shape 32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1B5C5D-5E64-6665-7E01-81B89CB46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en-GB" sz="3400"/>
              <a:t>Additional buildings /structures of note</a:t>
            </a:r>
            <a:endParaRPr lang="en-IE" sz="3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B678E-2443-8423-A178-E43EF49B6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4600"/>
            <a:ext cx="4922338" cy="3666744"/>
          </a:xfrm>
        </p:spPr>
        <p:txBody>
          <a:bodyPr>
            <a:normAutofit/>
          </a:bodyPr>
          <a:lstStyle/>
          <a:p>
            <a:r>
              <a:rPr lang="en-GB" sz="2000" dirty="0"/>
              <a:t>Bath House c.1785</a:t>
            </a:r>
          </a:p>
          <a:p>
            <a:r>
              <a:rPr lang="en-GB" sz="2000" dirty="0"/>
              <a:t>Sarsfield Monument c.1790</a:t>
            </a:r>
          </a:p>
          <a:p>
            <a:r>
              <a:rPr lang="en-GB" sz="2000" dirty="0"/>
              <a:t>Single Arch Stone Bridge c. 1790</a:t>
            </a:r>
          </a:p>
          <a:p>
            <a:r>
              <a:rPr lang="en-GB" sz="2000" dirty="0"/>
              <a:t>Steelwork Bridge</a:t>
            </a:r>
          </a:p>
          <a:p>
            <a:r>
              <a:rPr lang="en-GB" sz="2000" dirty="0"/>
              <a:t>Principal Entrance Gates c. 1775</a:t>
            </a:r>
          </a:p>
          <a:p>
            <a:r>
              <a:rPr lang="en-GB" sz="2000" dirty="0"/>
              <a:t>Gate Lodges 1 &amp; 2</a:t>
            </a:r>
          </a:p>
          <a:p>
            <a:r>
              <a:rPr lang="en-GB" sz="2000" dirty="0"/>
              <a:t>Stable block</a:t>
            </a:r>
          </a:p>
          <a:p>
            <a:endParaRPr lang="en-IE" sz="20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9CFFE2F-4391-82B0-467B-A8924D1C1A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8" r="20146" b="-2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6606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817EB35-4D5C-493B-8459-98C99FD16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640269" flipV="1">
            <a:off x="5586861" y="-553943"/>
            <a:ext cx="3944178" cy="3944178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28CAA-4718-6777-4FF7-2C460CC58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795164" cy="1325563"/>
          </a:xfrm>
        </p:spPr>
        <p:txBody>
          <a:bodyPr>
            <a:normAutofit/>
          </a:bodyPr>
          <a:lstStyle/>
          <a:p>
            <a:r>
              <a:rPr lang="en-GB" dirty="0"/>
              <a:t>Lucan House Demesne</a:t>
            </a:r>
            <a:endParaRPr lang="en-IE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96E05DD-AC8E-F1E1-17FD-334AF7E62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795165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Strategic Location</a:t>
            </a:r>
          </a:p>
          <a:p>
            <a:r>
              <a:rPr lang="en-US" dirty="0"/>
              <a:t>Zoned High Amenity</a:t>
            </a:r>
          </a:p>
          <a:p>
            <a:r>
              <a:rPr lang="en-US" dirty="0"/>
              <a:t>Mixture of Lawns /Dense Woodland</a:t>
            </a:r>
          </a:p>
          <a:p>
            <a:r>
              <a:rPr lang="en-US" dirty="0"/>
              <a:t>Bounded by River Liffey to North</a:t>
            </a:r>
          </a:p>
          <a:p>
            <a:r>
              <a:rPr lang="en-US" dirty="0"/>
              <a:t>Historic Stone Bridge over River Griffeen</a:t>
            </a:r>
          </a:p>
          <a:p>
            <a:r>
              <a:rPr lang="en-US" dirty="0"/>
              <a:t>Includes small island in River Liffey</a:t>
            </a:r>
          </a:p>
          <a:p>
            <a:r>
              <a:rPr lang="en-US" dirty="0"/>
              <a:t>History dates back to 1560</a:t>
            </a:r>
          </a:p>
          <a:p>
            <a:r>
              <a:rPr lang="en-US" dirty="0"/>
              <a:t>Number of Protected structures 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621698-0918-1ABF-CEDE-D61F8A4F8E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595"/>
          <a:stretch/>
        </p:blipFill>
        <p:spPr>
          <a:xfrm>
            <a:off x="6045200" y="10"/>
            <a:ext cx="3343282" cy="2905636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F1F38F-8910-138A-8CF5-1B7D59EA5B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44" r="6566" b="-3"/>
          <a:stretch/>
        </p:blipFill>
        <p:spPr>
          <a:xfrm>
            <a:off x="6172241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B52790-2507-7930-70D2-EB66B1C97A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05" r="-3" b="-3"/>
          <a:stretch/>
        </p:blipFill>
        <p:spPr>
          <a:xfrm>
            <a:off x="9523005" y="10"/>
            <a:ext cx="2668994" cy="3864758"/>
          </a:xfrm>
          <a:custGeom>
            <a:avLst/>
            <a:gdLst/>
            <a:ahLst/>
            <a:cxnLst/>
            <a:rect l="l" t="t" r="r" b="b"/>
            <a:pathLst>
              <a:path w="2668994" h="3864768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719E54-836A-E772-5EB3-D14BAE01F4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2137" b="3"/>
          <a:stretch/>
        </p:blipFill>
        <p:spPr>
          <a:xfrm>
            <a:off x="10404210" y="4001294"/>
            <a:ext cx="1787791" cy="2856706"/>
          </a:xfrm>
          <a:custGeom>
            <a:avLst/>
            <a:gdLst/>
            <a:ahLst/>
            <a:cxnLst/>
            <a:rect l="l" t="t" r="r" b="b"/>
            <a:pathLst>
              <a:path w="1787791" h="2856706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9254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3EDA0D-F54B-48BB-9910-7DB6A5FBA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A73256-0EB9-4289-A040-E77C05B42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12192000" cy="2395820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4FE2E0-0356-4DC9-A129-5C677E5BB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080500" y="6"/>
            <a:ext cx="31114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9516E-11D6-4EBA-B6FD-722514EE9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"/>
            <a:ext cx="12192000" cy="2395815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68CD86-EBCA-4577-B9FD-960CCEE8C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26042" y="9496"/>
            <a:ext cx="11765956" cy="2376835"/>
          </a:xfrm>
          <a:prstGeom prst="rect">
            <a:avLst/>
          </a:prstGeom>
          <a:gradFill>
            <a:gsLst>
              <a:gs pos="0">
                <a:srgbClr val="000000">
                  <a:alpha val="8000"/>
                </a:srgbClr>
              </a:gs>
              <a:gs pos="76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1172F4-0B0E-75EC-47F2-0EF89FAA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365125"/>
            <a:ext cx="9748522" cy="1325563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Parco Italia / Sculptures	</a:t>
            </a:r>
            <a:endParaRPr lang="en-IE" sz="4000" dirty="0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A9D676-3292-8708-81E9-FD42CA6E2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76" r="10975" b="-1"/>
          <a:stretch/>
        </p:blipFill>
        <p:spPr>
          <a:xfrm>
            <a:off x="1045013" y="1824895"/>
            <a:ext cx="2282932" cy="2282932"/>
          </a:xfrm>
          <a:custGeom>
            <a:avLst/>
            <a:gdLst/>
            <a:ahLst/>
            <a:cxnLst/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06D253-F0D7-2E71-F449-D88FA83467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17" r="9790" b="7"/>
          <a:stretch/>
        </p:blipFill>
        <p:spPr>
          <a:xfrm>
            <a:off x="3650350" y="1816875"/>
            <a:ext cx="2282932" cy="2282932"/>
          </a:xfrm>
          <a:custGeom>
            <a:avLst/>
            <a:gdLst/>
            <a:ahLst/>
            <a:cxnLst/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B55ABE-48C3-9135-1C6E-7D77F8B897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1" r="17565"/>
          <a:stretch/>
        </p:blipFill>
        <p:spPr>
          <a:xfrm>
            <a:off x="6292739" y="1816875"/>
            <a:ext cx="2282932" cy="2282932"/>
          </a:xfrm>
          <a:custGeom>
            <a:avLst/>
            <a:gdLst/>
            <a:ahLst/>
            <a:cxnLst/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244C74-2D80-FB6E-54F1-195213F7F2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598" r="10697" b="3"/>
          <a:stretch/>
        </p:blipFill>
        <p:spPr>
          <a:xfrm>
            <a:off x="8894647" y="1831520"/>
            <a:ext cx="2282932" cy="2282932"/>
          </a:xfrm>
          <a:custGeom>
            <a:avLst/>
            <a:gdLst/>
            <a:ahLst/>
            <a:cxnLst/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FADBC-0E2C-9BE0-7A2D-321E87888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8" y="4503762"/>
            <a:ext cx="9748523" cy="1727792"/>
          </a:xfrm>
        </p:spPr>
        <p:txBody>
          <a:bodyPr anchor="ctr">
            <a:normAutofit/>
          </a:bodyPr>
          <a:lstStyle/>
          <a:p>
            <a:r>
              <a:rPr lang="en-GB" sz="1400"/>
              <a:t>12-acre front garden of grounds to be known as “Parco Italia” – recognising the significant historical association with Italian Embassy </a:t>
            </a:r>
          </a:p>
          <a:p>
            <a:r>
              <a:rPr lang="en-GB" sz="1400"/>
              <a:t>Acquisition incorporates “Buffalo Grazing” sculpture trail by celebrated Italian artist Davide Rivalta comprising eight one-ton bronze buffalo sculptures</a:t>
            </a:r>
          </a:p>
          <a:p>
            <a:r>
              <a:rPr lang="en-GB" sz="1400"/>
              <a:t>Trail concept devised by Ambassador &amp; Italian </a:t>
            </a:r>
            <a:r>
              <a:rPr lang="en-GB" sz="1400" b="0" i="0">
                <a:effectLst/>
                <a:highlight>
                  <a:srgbClr val="FFFFFF"/>
                </a:highlight>
                <a:hlinkClick r:id="rId6"/>
              </a:rPr>
              <a:t>National Gallery of Modern &amp; Contemporary Art</a:t>
            </a:r>
            <a:endParaRPr lang="en-GB" sz="1400" b="0" i="0">
              <a:effectLst/>
              <a:highlight>
                <a:srgbClr val="FFFFFF"/>
              </a:highlight>
            </a:endParaRPr>
          </a:p>
          <a:p>
            <a:r>
              <a:rPr lang="en-GB" sz="1400" b="0" i="0">
                <a:effectLst/>
                <a:highlight>
                  <a:srgbClr val="FFFFFF"/>
                </a:highlight>
              </a:rPr>
              <a:t>White Cavallo fibreglass horse in front hall – in homage to Irish equestrian tradition</a:t>
            </a: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78122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708FAB-3898-47A9-B05A-AB9ECBD9E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A726CD-CF75-DAEF-C26F-EB22FCC0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8" y="457201"/>
            <a:ext cx="10117810" cy="1150470"/>
          </a:xfrm>
        </p:spPr>
        <p:txBody>
          <a:bodyPr anchor="b">
            <a:normAutofit/>
          </a:bodyPr>
          <a:lstStyle/>
          <a:p>
            <a:r>
              <a:rPr lang="en-GB" sz="4000"/>
              <a:t>Next Steps</a:t>
            </a:r>
            <a:endParaRPr lang="en-IE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C086A-D56D-C922-38A0-741BE52AB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286" y="1980775"/>
            <a:ext cx="6001836" cy="3632824"/>
          </a:xfrm>
        </p:spPr>
        <p:txBody>
          <a:bodyPr anchor="t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Closing of sale expected June 2024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Handover event to be arranged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/>
              <a:t>€10.95 million </a:t>
            </a:r>
            <a:r>
              <a:rPr lang="en-GB" sz="1400" dirty="0"/>
              <a:t>2024 provision for acquisition, assessment &amp; management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Post handover:</a:t>
            </a:r>
          </a:p>
          <a:p>
            <a:pPr marL="539750" lvl="1" indent="-357188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400" dirty="0"/>
              <a:t>assessment of property and grounds</a:t>
            </a:r>
          </a:p>
          <a:p>
            <a:pPr marL="539750" lvl="1" indent="-357188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400" dirty="0"/>
              <a:t>facilitate managed public access to grounds</a:t>
            </a:r>
          </a:p>
          <a:p>
            <a:pPr marL="539750" lvl="1" indent="-357188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400" dirty="0"/>
              <a:t>Appointment of consultants Q3 2024 to develop masterplan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Objectives:</a:t>
            </a:r>
          </a:p>
          <a:p>
            <a:pPr marL="539750" lvl="1" indent="-357188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400" dirty="0"/>
              <a:t>Develop plan for Lucan House &amp; Demesne as tourism, community &amp; County amenity</a:t>
            </a:r>
          </a:p>
          <a:p>
            <a:pPr marL="539750" lvl="1" indent="-357188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400" dirty="0"/>
              <a:t>Conservation of natural and built heritage</a:t>
            </a:r>
          </a:p>
          <a:p>
            <a:pPr marL="539750" lvl="1" indent="-357188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400" dirty="0"/>
              <a:t>Examine optimal economic, recreational and environmental uses to benefit Lucan and wider County</a:t>
            </a:r>
            <a:endParaRPr lang="en-IE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A32430-FB71-EAB4-8781-3ED7CCA6AE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" r="14013" b="-2"/>
          <a:stretch/>
        </p:blipFill>
        <p:spPr>
          <a:xfrm>
            <a:off x="7646838" y="1980775"/>
            <a:ext cx="3748858" cy="36328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E438CA0-CB4D-4C94-8C39-9C7FC9BB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2C05E3-84E7-4957-95EF-B471CBF7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4076698" cy="464399"/>
          </a:xfrm>
          <a:prstGeom prst="rect">
            <a:avLst/>
          </a:prstGeom>
          <a:gradFill>
            <a:gsLst>
              <a:gs pos="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74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6630</TotalTime>
  <Words>328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Wingdings</vt:lpstr>
      <vt:lpstr>Office Theme</vt:lpstr>
      <vt:lpstr>Lucan House Update</vt:lpstr>
      <vt:lpstr>Lucan House</vt:lpstr>
      <vt:lpstr>Additional buildings /structures of note</vt:lpstr>
      <vt:lpstr>Lucan House Demesne</vt:lpstr>
      <vt:lpstr>Parco Italia / Sculptures 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Lucan House Update</dc:title>
  <dc:creator>Laura Leonard</dc:creator>
  <cp:lastModifiedBy>Alan Hayes</cp:lastModifiedBy>
  <cp:revision>2</cp:revision>
  <cp:lastPrinted>2024-04-19T14:46:28Z</cp:lastPrinted>
  <dcterms:created xsi:type="dcterms:W3CDTF">2024-04-12T09:40:41Z</dcterms:created>
  <dcterms:modified xsi:type="dcterms:W3CDTF">2024-05-16T19:48:12Z</dcterms:modified>
</cp:coreProperties>
</file>